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1"/>
  </p:notesMasterIdLst>
  <p:handoutMasterIdLst>
    <p:handoutMasterId r:id="rId22"/>
  </p:handoutMasterIdLst>
  <p:sldIdLst>
    <p:sldId id="257" r:id="rId2"/>
    <p:sldId id="276" r:id="rId3"/>
    <p:sldId id="264" r:id="rId4"/>
    <p:sldId id="278" r:id="rId5"/>
    <p:sldId id="280" r:id="rId6"/>
    <p:sldId id="281" r:id="rId7"/>
    <p:sldId id="282" r:id="rId8"/>
    <p:sldId id="283" r:id="rId9"/>
    <p:sldId id="286" r:id="rId10"/>
    <p:sldId id="285" r:id="rId11"/>
    <p:sldId id="287" r:id="rId12"/>
    <p:sldId id="288" r:id="rId13"/>
    <p:sldId id="279" r:id="rId14"/>
    <p:sldId id="289" r:id="rId15"/>
    <p:sldId id="290" r:id="rId16"/>
    <p:sldId id="291" r:id="rId17"/>
    <p:sldId id="292" r:id="rId18"/>
    <p:sldId id="29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1756C4-D106-4EA5-8CBA-2114D3C3C153}">
          <p14:sldIdLst>
            <p14:sldId id="257"/>
            <p14:sldId id="276"/>
            <p14:sldId id="264"/>
            <p14:sldId id="278"/>
            <p14:sldId id="280"/>
            <p14:sldId id="281"/>
            <p14:sldId id="282"/>
            <p14:sldId id="283"/>
            <p14:sldId id="286"/>
            <p14:sldId id="285"/>
            <p14:sldId id="287"/>
            <p14:sldId id="288"/>
            <p14:sldId id="279"/>
            <p14:sldId id="289"/>
            <p14:sldId id="290"/>
            <p14:sldId id="291"/>
            <p14:sldId id="292"/>
            <p14:sldId id="29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 autoAdjust="0"/>
    <p:restoredTop sz="94647" autoAdjust="0"/>
  </p:normalViewPr>
  <p:slideViewPr>
    <p:cSldViewPr snapToGrid="0" showGuides="1">
      <p:cViewPr varScale="1">
        <p:scale>
          <a:sx n="66" d="100"/>
          <a:sy n="66" d="100"/>
        </p:scale>
        <p:origin x="723" y="33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2357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5CB123-A1B6-4367-A85F-D074E83644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5C04FD-6F57-43AE-B238-FA320EF392BB}">
      <dgm:prSet/>
      <dgm:spPr/>
      <dgm:t>
        <a:bodyPr/>
        <a:lstStyle/>
        <a:p>
          <a:r>
            <a:rPr lang="en-IN"/>
            <a:t>Lu, C., Si, J., &amp; Xie, X. (2008). Direct Heuristic Dynamic Programming for Damping Oscillations in a Large Power System. IEEE Trans. Syst. Man Cybern. Part B Cybern., 38(4), 1008–1013. doi: 10.1109/TSMCB.2008.923157</a:t>
          </a:r>
          <a:endParaRPr lang="en-US"/>
        </a:p>
      </dgm:t>
    </dgm:pt>
    <dgm:pt modelId="{70614129-ACF6-46AF-A354-C4660E7FE454}" type="parTrans" cxnId="{D0B538F9-8B12-42BF-8D87-0125B5BD5A52}">
      <dgm:prSet/>
      <dgm:spPr/>
      <dgm:t>
        <a:bodyPr/>
        <a:lstStyle/>
        <a:p>
          <a:endParaRPr lang="en-US"/>
        </a:p>
      </dgm:t>
    </dgm:pt>
    <dgm:pt modelId="{25FC0949-909C-4686-85EF-972F40A68124}" type="sibTrans" cxnId="{D0B538F9-8B12-42BF-8D87-0125B5BD5A52}">
      <dgm:prSet/>
      <dgm:spPr/>
      <dgm:t>
        <a:bodyPr/>
        <a:lstStyle/>
        <a:p>
          <a:endParaRPr lang="en-US"/>
        </a:p>
      </dgm:t>
    </dgm:pt>
    <dgm:pt modelId="{7DF0C87C-E04D-4CC9-BBEA-43B9CBC4099A}">
      <dgm:prSet/>
      <dgm:spPr/>
      <dgm:t>
        <a:bodyPr/>
        <a:lstStyle/>
        <a:p>
          <a:r>
            <a:rPr lang="en-US"/>
            <a:t>Si, J., &amp; Wang, Y.-T. (2001). Online learning control by association and reinforcement. IEEE Trans. Neural Networks, 12(2), 264–276. doi: 10.1109/72.914523</a:t>
          </a:r>
        </a:p>
      </dgm:t>
    </dgm:pt>
    <dgm:pt modelId="{48E46B44-EE3C-49C4-86A1-DCD2DF4626F3}" type="parTrans" cxnId="{430A74DA-57E1-403C-881C-B448BD32FC92}">
      <dgm:prSet/>
      <dgm:spPr/>
      <dgm:t>
        <a:bodyPr/>
        <a:lstStyle/>
        <a:p>
          <a:endParaRPr lang="en-US"/>
        </a:p>
      </dgm:t>
    </dgm:pt>
    <dgm:pt modelId="{8795DB19-ED54-4FE4-92A7-B29F57AD3774}" type="sibTrans" cxnId="{430A74DA-57E1-403C-881C-B448BD32FC92}">
      <dgm:prSet/>
      <dgm:spPr/>
      <dgm:t>
        <a:bodyPr/>
        <a:lstStyle/>
        <a:p>
          <a:endParaRPr lang="en-US"/>
        </a:p>
      </dgm:t>
    </dgm:pt>
    <dgm:pt modelId="{E3B0AE5E-7A1D-4FF5-A478-6CBA51B7C9E2}" type="pres">
      <dgm:prSet presAssocID="{A15CB123-A1B6-4367-A85F-D074E8364413}" presName="linear" presStyleCnt="0">
        <dgm:presLayoutVars>
          <dgm:animLvl val="lvl"/>
          <dgm:resizeHandles val="exact"/>
        </dgm:presLayoutVars>
      </dgm:prSet>
      <dgm:spPr/>
    </dgm:pt>
    <dgm:pt modelId="{08064F92-F001-47F7-8800-169D34425A6B}" type="pres">
      <dgm:prSet presAssocID="{4A5C04FD-6F57-43AE-B238-FA320EF392B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35BB1B0-43C0-404A-8E2F-F6C4D7DE7A9B}" type="pres">
      <dgm:prSet presAssocID="{25FC0949-909C-4686-85EF-972F40A68124}" presName="spacer" presStyleCnt="0"/>
      <dgm:spPr/>
    </dgm:pt>
    <dgm:pt modelId="{1B76EE9F-6CC0-4332-9E50-B58ED269F217}" type="pres">
      <dgm:prSet presAssocID="{7DF0C87C-E04D-4CC9-BBEA-43B9CBC4099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2BC2E02-7BD3-4AF1-9C39-6D61ADA7739D}" type="presOf" srcId="{A15CB123-A1B6-4367-A85F-D074E8364413}" destId="{E3B0AE5E-7A1D-4FF5-A478-6CBA51B7C9E2}" srcOrd="0" destOrd="0" presId="urn:microsoft.com/office/officeart/2005/8/layout/vList2"/>
    <dgm:cxn modelId="{0E530A7C-93E4-48F1-AB7E-6F0A8F078533}" type="presOf" srcId="{4A5C04FD-6F57-43AE-B238-FA320EF392BB}" destId="{08064F92-F001-47F7-8800-169D34425A6B}" srcOrd="0" destOrd="0" presId="urn:microsoft.com/office/officeart/2005/8/layout/vList2"/>
    <dgm:cxn modelId="{0353FF7C-2720-4021-8679-25D69F9712CA}" type="presOf" srcId="{7DF0C87C-E04D-4CC9-BBEA-43B9CBC4099A}" destId="{1B76EE9F-6CC0-4332-9E50-B58ED269F217}" srcOrd="0" destOrd="0" presId="urn:microsoft.com/office/officeart/2005/8/layout/vList2"/>
    <dgm:cxn modelId="{430A74DA-57E1-403C-881C-B448BD32FC92}" srcId="{A15CB123-A1B6-4367-A85F-D074E8364413}" destId="{7DF0C87C-E04D-4CC9-BBEA-43B9CBC4099A}" srcOrd="1" destOrd="0" parTransId="{48E46B44-EE3C-49C4-86A1-DCD2DF4626F3}" sibTransId="{8795DB19-ED54-4FE4-92A7-B29F57AD3774}"/>
    <dgm:cxn modelId="{D0B538F9-8B12-42BF-8D87-0125B5BD5A52}" srcId="{A15CB123-A1B6-4367-A85F-D074E8364413}" destId="{4A5C04FD-6F57-43AE-B238-FA320EF392BB}" srcOrd="0" destOrd="0" parTransId="{70614129-ACF6-46AF-A354-C4660E7FE454}" sibTransId="{25FC0949-909C-4686-85EF-972F40A68124}"/>
    <dgm:cxn modelId="{C03F4720-A753-4384-A5E8-6EC9EE284A5B}" type="presParOf" srcId="{E3B0AE5E-7A1D-4FF5-A478-6CBA51B7C9E2}" destId="{08064F92-F001-47F7-8800-169D34425A6B}" srcOrd="0" destOrd="0" presId="urn:microsoft.com/office/officeart/2005/8/layout/vList2"/>
    <dgm:cxn modelId="{E2487491-ACA2-47EA-B5A7-15217186394D}" type="presParOf" srcId="{E3B0AE5E-7A1D-4FF5-A478-6CBA51B7C9E2}" destId="{235BB1B0-43C0-404A-8E2F-F6C4D7DE7A9B}" srcOrd="1" destOrd="0" presId="urn:microsoft.com/office/officeart/2005/8/layout/vList2"/>
    <dgm:cxn modelId="{7AB27776-9A77-490F-AAA8-4D19C7E7EBA0}" type="presParOf" srcId="{E3B0AE5E-7A1D-4FF5-A478-6CBA51B7C9E2}" destId="{1B76EE9F-6CC0-4332-9E50-B58ED269F21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64F92-F001-47F7-8800-169D34425A6B}">
      <dsp:nvSpPr>
        <dsp:cNvPr id="0" name=""/>
        <dsp:cNvSpPr/>
      </dsp:nvSpPr>
      <dsp:spPr>
        <a:xfrm>
          <a:off x="0" y="202364"/>
          <a:ext cx="9348789" cy="1895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Lu, C., Si, J., &amp; Xie, X. (2008). Direct Heuristic Dynamic Programming for Damping Oscillations in a Large Power System. IEEE Trans. Syst. Man Cybern. Part B Cybern., 38(4), 1008–1013. doi: 10.1109/TSMCB.2008.923157</a:t>
          </a:r>
          <a:endParaRPr lang="en-US" sz="2700" kern="1200"/>
        </a:p>
      </dsp:txBody>
      <dsp:txXfrm>
        <a:off x="92526" y="294890"/>
        <a:ext cx="9163737" cy="1710348"/>
      </dsp:txXfrm>
    </dsp:sp>
    <dsp:sp modelId="{1B76EE9F-6CC0-4332-9E50-B58ED269F217}">
      <dsp:nvSpPr>
        <dsp:cNvPr id="0" name=""/>
        <dsp:cNvSpPr/>
      </dsp:nvSpPr>
      <dsp:spPr>
        <a:xfrm>
          <a:off x="0" y="2175524"/>
          <a:ext cx="9348789" cy="1895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Si, J., &amp; Wang, Y.-T. (2001). Online learning control by association and reinforcement. IEEE Trans. Neural Networks, 12(2), 264–276. doi: 10.1109/72.914523</a:t>
          </a:r>
        </a:p>
      </dsp:txBody>
      <dsp:txXfrm>
        <a:off x="92526" y="2268050"/>
        <a:ext cx="9163737" cy="1710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27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85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0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6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>
            <a:lvl1pPr>
              <a:defRPr>
                <a:latin typeface="Sitka Banner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Sitka Banner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6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06" r:id="rId8"/>
    <p:sldLayoutId id="2147483694" r:id="rId9"/>
    <p:sldLayoutId id="2147483703" r:id="rId10"/>
    <p:sldLayoutId id="2147483708" r:id="rId11"/>
    <p:sldLayoutId id="2147483705" r:id="rId12"/>
    <p:sldLayoutId id="2147483704" r:id="rId13"/>
    <p:sldLayoutId id="2147483707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69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281" y="1650388"/>
            <a:ext cx="11113949" cy="1137708"/>
          </a:xfrm>
        </p:spPr>
        <p:txBody>
          <a:bodyPr/>
          <a:lstStyle/>
          <a:p>
            <a:pPr algn="l"/>
            <a:r>
              <a:rPr lang="en-US" sz="4000" b="1" dirty="0"/>
              <a:t>Dynamic Programming for Damping Oscillations in Power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Aryan Ritwajeet Jha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C25B18-7E7B-FEC5-51A6-2934C67B374E}"/>
              </a:ext>
            </a:extLst>
          </p:cNvPr>
          <p:cNvGrpSpPr/>
          <p:nvPr/>
        </p:nvGrpSpPr>
        <p:grpSpPr>
          <a:xfrm>
            <a:off x="527825" y="2949302"/>
            <a:ext cx="11246949" cy="381093"/>
            <a:chOff x="265497" y="2964292"/>
            <a:chExt cx="11246949" cy="3810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ED74C1-3EB5-607D-C472-D4732726DE78}"/>
                </a:ext>
              </a:extLst>
            </p:cNvPr>
            <p:cNvSpPr txBox="1"/>
            <p:nvPr/>
          </p:nvSpPr>
          <p:spPr>
            <a:xfrm>
              <a:off x="7247744" y="2976054"/>
              <a:ext cx="4264702" cy="369331"/>
            </a:xfrm>
            <a:prstGeom prst="rect">
              <a:avLst/>
            </a:prstGeom>
            <a:gradFill flip="none" rotWithShape="1">
              <a:gsLst>
                <a:gs pos="5000">
                  <a:schemeClr val="accent1">
                    <a:lumMod val="5000"/>
                    <a:lumOff val="9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txBody>
            <a:bodyPr wrap="square" rtlCol="0">
              <a:noAutofit/>
            </a:bodyPr>
            <a:lstStyle/>
            <a:p>
              <a:pPr algn="ctr"/>
              <a:r>
                <a:rPr lang="en-IN" b="1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Chao Lu, Jennie Si, and Xiaorong Xie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70CEB-F0A5-4A13-9E61-D3924D461B57}"/>
                </a:ext>
              </a:extLst>
            </p:cNvPr>
            <p:cNvSpPr txBox="1"/>
            <p:nvPr/>
          </p:nvSpPr>
          <p:spPr>
            <a:xfrm>
              <a:off x="265497" y="2964292"/>
              <a:ext cx="6982247" cy="36933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txBody>
            <a:bodyPr wrap="square" rtlCol="0">
              <a:noAutofit/>
            </a:bodyPr>
            <a:lstStyle/>
            <a:p>
              <a:r>
                <a:rPr lang="en-IN" b="1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IEEE Transactions on Systems, Man and Cybernetics (2008)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85"/>
    </mc:Choice>
    <mc:Fallback>
      <p:transition spd="slow" advTm="241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96AFE-5580-5A6B-FE55-56A75AB4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Model Used by the Authors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91AD2F-67C7-9769-43A0-CD094F884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522" y="5633765"/>
            <a:ext cx="340855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Type 2 and One-Axis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CE74A-D354-D9FE-6AB3-4FE3A5D4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1191967"/>
            <a:ext cx="11327549" cy="29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2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832CD5-C0C4-86D3-545F-E1463303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Conventional Supplementary 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93EC80-1D54-9E98-1359-22347F024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r>
              <a:rPr lang="en-US" sz="1800">
                <a:solidFill>
                  <a:schemeClr val="tx1"/>
                </a:solidFill>
                <a:latin typeface="+mn-lt"/>
              </a:rPr>
              <a:t>Conventional Supplementary Controller uses Inter-area line current as its only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5E405-0C02-FE8D-EFEF-CCFE3365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94341"/>
            <a:ext cx="11164824" cy="27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5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7CA82-7A3A-5531-CA4E-48F848277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2EB31-D0AF-33BA-4B1C-985A9CCA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Supplementary Controller using Dynamic Programming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3A152-DD79-F0A9-B012-608D7A83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7" y="2229633"/>
            <a:ext cx="10587115" cy="2895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CAEE1-2FAD-9F47-07FC-9930AE7EDD79}"/>
              </a:ext>
            </a:extLst>
          </p:cNvPr>
          <p:cNvSpPr txBox="1"/>
          <p:nvPr/>
        </p:nvSpPr>
        <p:spPr>
          <a:xfrm>
            <a:off x="1710813" y="5228303"/>
            <a:ext cx="9419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action and critic networks are only using a small number of hidden layer neurons. So in order to better suppress the generator inter-area oscillation swings, apart from the inter-area line current, its derivative was also used as an input.</a:t>
            </a:r>
          </a:p>
        </p:txBody>
      </p:sp>
    </p:spTree>
    <p:extLst>
      <p:ext uri="{BB962C8B-B14F-4D97-AF65-F5344CB8AC3E}">
        <p14:creationId xmlns:p14="http://schemas.microsoft.com/office/powerpoint/2010/main" val="154714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5DC3B6-A4C9-1B5F-D473-B43998D91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Critic network ‘critiques’ the generated action value in order to optimize a future ‘reward-to-go’ by propagating a temporal difference between consecutive estimates from the critic/prediction network.</a:t>
            </a:r>
          </a:p>
          <a:p>
            <a:endParaRPr lang="en-US" sz="28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sz="28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12F8E3-FB89-B639-7CB9-B860F0EEAEE2}"/>
              </a:ext>
            </a:extLst>
          </p:cNvPr>
          <p:cNvSpPr txBox="1">
            <a:spLocks/>
          </p:cNvSpPr>
          <p:nvPr/>
        </p:nvSpPr>
        <p:spPr>
          <a:xfrm>
            <a:off x="1078051" y="184926"/>
            <a:ext cx="11113949" cy="1137708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spc="-150" dirty="0">
                <a:solidFill>
                  <a:schemeClr val="tx2"/>
                </a:solidFill>
                <a:latin typeface="Sitka Banner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A04020102020204" pitchFamily="34" charset="0"/>
              </a:rPr>
              <a:t>Online Learning Control by Association and Reinforcement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CDD86D-0DA0-8C5E-D1B6-C68F283679B3}"/>
              </a:ext>
            </a:extLst>
          </p:cNvPr>
          <p:cNvGrpSpPr/>
          <p:nvPr/>
        </p:nvGrpSpPr>
        <p:grpSpPr>
          <a:xfrm>
            <a:off x="2254961" y="1430543"/>
            <a:ext cx="8647617" cy="449782"/>
            <a:chOff x="1500603" y="2788093"/>
            <a:chExt cx="8647617" cy="4497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C88299-82C3-D0D6-C9DD-5747CA12BBFC}"/>
                </a:ext>
              </a:extLst>
            </p:cNvPr>
            <p:cNvSpPr txBox="1"/>
            <p:nvPr/>
          </p:nvSpPr>
          <p:spPr>
            <a:xfrm>
              <a:off x="6657218" y="2788093"/>
              <a:ext cx="3491002" cy="44978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txBody>
            <a:bodyPr wrap="square" rtlCol="0">
              <a:noAutofit/>
            </a:bodyPr>
            <a:lstStyle/>
            <a:p>
              <a:pPr algn="r"/>
              <a:r>
                <a:rPr lang="en-IN" b="1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Jennie Si and Yu-Tsung Wang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5575DC-40AE-EFBE-1AFB-D132F1BD2AD0}"/>
                </a:ext>
              </a:extLst>
            </p:cNvPr>
            <p:cNvSpPr txBox="1"/>
            <p:nvPr/>
          </p:nvSpPr>
          <p:spPr>
            <a:xfrm>
              <a:off x="1500603" y="2788093"/>
              <a:ext cx="5156615" cy="44978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txBody>
            <a:bodyPr wrap="square" rtlCol="0">
              <a:noAutofit/>
            </a:bodyPr>
            <a:lstStyle/>
            <a:p>
              <a:r>
                <a:rPr lang="en-IN" b="1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IEEE Transactions on Neural Networks (2001)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01FDA13-3A73-60D2-701C-A30DE73A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90" y="3868384"/>
            <a:ext cx="9601270" cy="1133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1BBEB5-7712-FE1B-654A-1D91A01CC40B}"/>
              </a:ext>
            </a:extLst>
          </p:cNvPr>
          <p:cNvSpPr txBox="1"/>
          <p:nvPr/>
        </p:nvSpPr>
        <p:spPr>
          <a:xfrm>
            <a:off x="1977911" y="5101542"/>
            <a:ext cx="8955314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261499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91"/>
    </mc:Choice>
    <mc:Fallback>
      <p:transition spd="slow" advTm="1789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owchart: Document 5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 dirty="0">
                <a:solidFill>
                  <a:srgbClr val="FFFFFF"/>
                </a:solidFill>
                <a:latin typeface="Sitka Banner" pitchFamily="2" charset="0"/>
              </a:rPr>
              <a:t>Approximate Dynamic Programming (ADP)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75F3E7-A683-44EE-5B84-034320DDDE9A}"/>
              </a:ext>
            </a:extLst>
          </p:cNvPr>
          <p:cNvGrpSpPr/>
          <p:nvPr/>
        </p:nvGrpSpPr>
        <p:grpSpPr>
          <a:xfrm>
            <a:off x="4206287" y="171162"/>
            <a:ext cx="7347537" cy="4364997"/>
            <a:chOff x="4206287" y="171162"/>
            <a:chExt cx="7347537" cy="4364997"/>
          </a:xfrm>
        </p:grpSpPr>
        <p:pic>
          <p:nvPicPr>
            <p:cNvPr id="5" name="Picture 4" descr="Schematic for Implementation of Direct Heuristic Dynamic Programming (HDP).">
              <a:extLst>
                <a:ext uri="{FF2B5EF4-FFF2-40B4-BE49-F238E27FC236}">
                  <a16:creationId xmlns:a16="http://schemas.microsoft.com/office/drawing/2014/main" id="{0C93E78C-896B-FF89-00BE-FD16481DC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6287" y="171162"/>
              <a:ext cx="7347537" cy="37839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E56E5A-38A6-49BF-2DAA-425F17EFCC16}"/>
                </a:ext>
              </a:extLst>
            </p:cNvPr>
            <p:cNvSpPr txBox="1"/>
            <p:nvPr/>
          </p:nvSpPr>
          <p:spPr>
            <a:xfrm>
              <a:off x="4572000" y="3889828"/>
              <a:ext cx="6741886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/>
                <a:t>Schematic for implementation of Direct Heuristic Dynamic Programming (HDP).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D5FF58-E462-45E1-C4A6-63E019015A67}"/>
              </a:ext>
            </a:extLst>
          </p:cNvPr>
          <p:cNvSpPr txBox="1"/>
          <p:nvPr/>
        </p:nvSpPr>
        <p:spPr>
          <a:xfrm>
            <a:off x="7212546" y="4536159"/>
            <a:ext cx="4979454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The Cost Function is the only feedback to the controller on its performance.</a:t>
            </a:r>
          </a:p>
          <a:p>
            <a:r>
              <a:rPr lang="en-IN" sz="2000" dirty="0"/>
              <a:t>All controllers controlled using the same (unified) cost function.</a:t>
            </a:r>
          </a:p>
          <a:p>
            <a:r>
              <a:rPr lang="en-IN" sz="2000" dirty="0"/>
              <a:t>The difference in rotor speeds for inter-area oscillations is a sensible choice for reinforcement signal.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B7A3A-C931-3FBA-0ACB-DDFCE22B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85" y="4891315"/>
            <a:ext cx="5200688" cy="12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0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054"/>
    </mc:Choice>
    <mc:Fallback>
      <p:transition spd="slow" advTm="16605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owchart: Document 5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 dirty="0">
                <a:solidFill>
                  <a:srgbClr val="FFFFFF"/>
                </a:solidFill>
                <a:latin typeface="Sitka Banner" pitchFamily="2" charset="0"/>
              </a:rPr>
              <a:t>Approximate Dynamic Programming (ADP)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75F3E7-A683-44EE-5B84-034320DDDE9A}"/>
              </a:ext>
            </a:extLst>
          </p:cNvPr>
          <p:cNvGrpSpPr/>
          <p:nvPr/>
        </p:nvGrpSpPr>
        <p:grpSpPr>
          <a:xfrm>
            <a:off x="4206287" y="171162"/>
            <a:ext cx="7347537" cy="4364997"/>
            <a:chOff x="4206287" y="171162"/>
            <a:chExt cx="7347537" cy="4364997"/>
          </a:xfrm>
        </p:grpSpPr>
        <p:pic>
          <p:nvPicPr>
            <p:cNvPr id="5" name="Picture 4" descr="Schematic for Implementation of Direct Heuristic Dynamic Programming (HDP).">
              <a:extLst>
                <a:ext uri="{FF2B5EF4-FFF2-40B4-BE49-F238E27FC236}">
                  <a16:creationId xmlns:a16="http://schemas.microsoft.com/office/drawing/2014/main" id="{0C93E78C-896B-FF89-00BE-FD16481DC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6287" y="171162"/>
              <a:ext cx="7347537" cy="37839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E56E5A-38A6-49BF-2DAA-425F17EFCC16}"/>
                </a:ext>
              </a:extLst>
            </p:cNvPr>
            <p:cNvSpPr txBox="1"/>
            <p:nvPr/>
          </p:nvSpPr>
          <p:spPr>
            <a:xfrm>
              <a:off x="4572000" y="3889828"/>
              <a:ext cx="6741886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/>
                <a:t>Schematic for implementation of Direct Heuristic Dynamic Programming (HDP).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D5FF58-E462-45E1-C4A6-63E019015A67}"/>
              </a:ext>
            </a:extLst>
          </p:cNvPr>
          <p:cNvSpPr txBox="1"/>
          <p:nvPr/>
        </p:nvSpPr>
        <p:spPr>
          <a:xfrm>
            <a:off x="6799943" y="4804940"/>
            <a:ext cx="4753881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Action and Critic Networks are modelled using a single hidden layer Neural Network.</a:t>
            </a:r>
          </a:p>
          <a:p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32599-D12B-7A42-4F0A-32EBB78A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02" y="4992468"/>
            <a:ext cx="545979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66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054"/>
    </mc:Choice>
    <mc:Fallback>
      <p:transition spd="slow" advTm="1660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5DC95-2B4E-F478-FEBF-64C2F3CA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Study: Short Circuit Fault Occurred on the inter-area line between buses 7 and 8. </a:t>
            </a: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Fault Cleared after 74 ms.</a:t>
            </a:r>
          </a:p>
        </p:txBody>
      </p:sp>
      <p:pic>
        <p:nvPicPr>
          <p:cNvPr id="5" name="Video 4" descr="Vital Signs Line">
            <a:extLst>
              <a:ext uri="{FF2B5EF4-FFF2-40B4-BE49-F238E27FC236}">
                <a16:creationId xmlns:a16="http://schemas.microsoft.com/office/drawing/2014/main" id="{2D9DE26D-9080-5AE0-B847-FEBA23A0A3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4777316" y="1526180"/>
            <a:ext cx="6780700" cy="38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C963C3A-0D94-3DC3-0B88-C35C28F0F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3" r="1" b="10308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0F60B6C-B84D-C740-94F2-70951E4D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>
                <a:solidFill>
                  <a:schemeClr val="bg1"/>
                </a:solidFill>
                <a:latin typeface="+mj-lt"/>
              </a:rPr>
              <a:t>Simulation Results and Comparison between Dynamic Programming Method and Conventional Method for Damping Inter-area Oscillations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2F869F-7CCF-8F32-0F50-49994ABBD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080" y="4018143"/>
            <a:ext cx="5674105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Rotor Angle difference between Generators 1 (Area 1) and Generator 3 (Area 2) damped after clearing the fault, whereas the conventional supplementary controller couldn’t stabilize the network after the fault.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Similarly, for the CSG, the study conducted on two generators (</a:t>
            </a:r>
            <a:r>
              <a:rPr lang="en-US" sz="1700" dirty="0" err="1">
                <a:solidFill>
                  <a:schemeClr val="bg1"/>
                </a:solidFill>
              </a:rPr>
              <a:t>Qiangxi</a:t>
            </a:r>
            <a:r>
              <a:rPr lang="en-US" sz="1700" dirty="0">
                <a:solidFill>
                  <a:schemeClr val="bg1"/>
                </a:solidFill>
              </a:rPr>
              <a:t> and SJCG) yielded the same outcome.</a:t>
            </a:r>
          </a:p>
        </p:txBody>
      </p:sp>
    </p:spTree>
    <p:extLst>
      <p:ext uri="{BB962C8B-B14F-4D97-AF65-F5344CB8AC3E}">
        <p14:creationId xmlns:p14="http://schemas.microsoft.com/office/powerpoint/2010/main" val="3298967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F2765E-C4BF-4CAB-ECC5-7A627840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489508"/>
            <a:ext cx="5181597" cy="16554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Objectives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92952C-6E74-B6D9-C8CC-04EA21399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2" y="2418408"/>
            <a:ext cx="5181598" cy="34098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 both the proposed supplementary controller and the conventional supplementary controller on the inter-area line.</a:t>
            </a: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Perform transient simulation and cross-check the results.</a:t>
            </a: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How are the damping values for small-signal stability affected for different modes and machines?</a:t>
            </a:r>
          </a:p>
        </p:txBody>
      </p:sp>
      <p:pic>
        <p:nvPicPr>
          <p:cNvPr id="22" name="Graphic 6" descr="Remote control">
            <a:extLst>
              <a:ext uri="{FF2B5EF4-FFF2-40B4-BE49-F238E27FC236}">
                <a16:creationId xmlns:a16="http://schemas.microsoft.com/office/drawing/2014/main" id="{6291E19D-DAB4-5A83-B558-EDC5D9017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5120" y="757362"/>
            <a:ext cx="4957638" cy="49576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8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ontent Placeholder 1">
            <a:extLst>
              <a:ext uri="{FF2B5EF4-FFF2-40B4-BE49-F238E27FC236}">
                <a16:creationId xmlns:a16="http://schemas.microsoft.com/office/drawing/2014/main" id="{1E9E5889-FFE3-1C0C-532A-D421B94A3B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1174" y="2229632"/>
          <a:ext cx="9348789" cy="4273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CD49B7D-1406-332A-719E-96EA5C3EA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47583"/>
            <a:ext cx="9348789" cy="1272756"/>
          </a:xfrm>
        </p:spPr>
        <p:txBody>
          <a:bodyPr/>
          <a:lstStyle/>
          <a:p>
            <a:r>
              <a:rPr lang="en-IN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607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"/>
    </mc:Choice>
    <mc:Fallback>
      <p:transition spd="slow" advTm="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Fira sans" panose="020B0503050000020004" pitchFamily="34" charset="0"/>
              </a:rPr>
              <a:t>Global stability problems such as low-frequency network oscillation at the network level can be countered using proper coordination of these controllers.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Fira sans" panose="020B0503050000020004" pitchFamily="34" charset="0"/>
              </a:rPr>
              <a:t>However, most controllers are designed and tuned:</a:t>
            </a:r>
          </a:p>
          <a:p>
            <a:pPr marL="514350" indent="-514350">
              <a:buAutoNum type="arabicPeriod"/>
            </a:pPr>
            <a:r>
              <a:rPr lang="en-US" dirty="0">
                <a:latin typeface="Fira sans" panose="020B0503050000020004" pitchFamily="34" charset="0"/>
              </a:rPr>
              <a:t>Independently of each other.</a:t>
            </a:r>
          </a:p>
          <a:p>
            <a:pPr marL="514350" indent="-514350">
              <a:buAutoNum type="arabicPeriod"/>
            </a:pPr>
            <a:r>
              <a:rPr lang="en-US" dirty="0">
                <a:latin typeface="Fira sans" panose="020B0503050000020004" pitchFamily="34" charset="0"/>
              </a:rPr>
              <a:t>Relying on having accurate system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itka Banner" pitchFamily="2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07413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"/>
    </mc:Choice>
    <mc:Fallback>
      <p:transition spd="slow" advTm="93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lowchart: Document 5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 dirty="0">
                <a:solidFill>
                  <a:srgbClr val="FFFFFF"/>
                </a:solidFill>
                <a:latin typeface="Sitka Banner" pitchFamily="2" charset="0"/>
              </a:rPr>
              <a:t>Approximate Dynamic Programming (ADP)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75F3E7-A683-44EE-5B84-034320DDDE9A}"/>
              </a:ext>
            </a:extLst>
          </p:cNvPr>
          <p:cNvGrpSpPr/>
          <p:nvPr/>
        </p:nvGrpSpPr>
        <p:grpSpPr>
          <a:xfrm>
            <a:off x="4206287" y="171162"/>
            <a:ext cx="7347537" cy="4364997"/>
            <a:chOff x="4206287" y="171162"/>
            <a:chExt cx="7347537" cy="4364997"/>
          </a:xfrm>
        </p:grpSpPr>
        <p:pic>
          <p:nvPicPr>
            <p:cNvPr id="5" name="Picture 4" descr="Schematic for Implementation of Direct Heuristic Dynamic Programming (HDP).">
              <a:extLst>
                <a:ext uri="{FF2B5EF4-FFF2-40B4-BE49-F238E27FC236}">
                  <a16:creationId xmlns:a16="http://schemas.microsoft.com/office/drawing/2014/main" id="{0C93E78C-896B-FF89-00BE-FD16481DC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6287" y="171162"/>
              <a:ext cx="7347537" cy="37839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E56E5A-38A6-49BF-2DAA-425F17EFCC16}"/>
                </a:ext>
              </a:extLst>
            </p:cNvPr>
            <p:cNvSpPr txBox="1"/>
            <p:nvPr/>
          </p:nvSpPr>
          <p:spPr>
            <a:xfrm>
              <a:off x="4572000" y="3889828"/>
              <a:ext cx="6741886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/>
                <a:t>Schematic for implementation of Direct Heuristic Dynamic Programming (HDP).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D5FF58-E462-45E1-C4A6-63E019015A67}"/>
              </a:ext>
            </a:extLst>
          </p:cNvPr>
          <p:cNvSpPr txBox="1"/>
          <p:nvPr/>
        </p:nvSpPr>
        <p:spPr>
          <a:xfrm>
            <a:off x="1458685" y="4891315"/>
            <a:ext cx="10095139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000" dirty="0"/>
              <a:t>Model Independent.</a:t>
            </a:r>
          </a:p>
          <a:p>
            <a:pPr marL="285750" indent="-285750">
              <a:buFontTx/>
              <a:buChar char="-"/>
            </a:pPr>
            <a:r>
              <a:rPr lang="en-IN" sz="2000" dirty="0"/>
              <a:t>Complex, Continuous State/Control MIMO Non-Linear System with Uncertainty.</a:t>
            </a:r>
          </a:p>
          <a:p>
            <a:pPr marL="285750" indent="-285750">
              <a:buFontTx/>
              <a:buChar char="-"/>
            </a:pPr>
            <a:r>
              <a:rPr lang="en-IN" sz="2000" dirty="0"/>
              <a:t>Good for Low Frequency Oscillation Problem because swing period long enough to provide sufficient time for controller to learn and adapt.</a:t>
            </a:r>
          </a:p>
        </p:txBody>
      </p:sp>
    </p:spTree>
    <p:extLst>
      <p:ext uri="{BB962C8B-B14F-4D97-AF65-F5344CB8AC3E}">
        <p14:creationId xmlns:p14="http://schemas.microsoft.com/office/powerpoint/2010/main" val="357354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054"/>
    </mc:Choice>
    <mc:Fallback>
      <p:transition spd="slow" advTm="1660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281" y="1650388"/>
            <a:ext cx="11113949" cy="1137708"/>
          </a:xfrm>
        </p:spPr>
        <p:txBody>
          <a:bodyPr/>
          <a:lstStyle/>
          <a:p>
            <a:r>
              <a:rPr lang="en-IN" sz="4000" dirty="0"/>
              <a:t>Online Learning Control by Association and Reinforcement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191" y="4087549"/>
            <a:ext cx="8356769" cy="18833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algn="l"/>
            <a:endParaRPr lang="en-US" sz="36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algn="l"/>
            <a:r>
              <a:rPr lang="en-US" sz="36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Among the various algorithms of </a:t>
            </a:r>
            <a:r>
              <a:rPr lang="en-US" sz="36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Adaptive Critic Designs</a:t>
            </a:r>
            <a:r>
              <a:rPr lang="en-US" sz="36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a specific system architecture called </a:t>
            </a:r>
          </a:p>
          <a:p>
            <a:pPr algn="l"/>
            <a:r>
              <a:rPr lang="en-US" sz="3600" dirty="0">
                <a:solidFill>
                  <a:srgbClr val="FF00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Action Dependent </a:t>
            </a:r>
            <a:r>
              <a:rPr lang="en-US" sz="3600" dirty="0">
                <a:solidFill>
                  <a:schemeClr val="accent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Heuristic Dynamic Programming </a:t>
            </a:r>
            <a:r>
              <a:rPr lang="en-US" sz="36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AD</a:t>
            </a:r>
            <a:r>
              <a:rPr lang="en-US" sz="3600" dirty="0">
                <a:solidFill>
                  <a:srgbClr val="C000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HDP</a:t>
            </a:r>
            <a:r>
              <a:rPr lang="en-US" sz="36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) </a:t>
            </a:r>
          </a:p>
          <a:p>
            <a:pPr algn="l"/>
            <a:r>
              <a:rPr lang="en-US" sz="36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online learning control is proposed and demonstrated in this paper.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961D7C-79F8-BD1E-090A-7CDCAA4C709E}"/>
              </a:ext>
            </a:extLst>
          </p:cNvPr>
          <p:cNvGrpSpPr/>
          <p:nvPr/>
        </p:nvGrpSpPr>
        <p:grpSpPr>
          <a:xfrm>
            <a:off x="1772191" y="2896005"/>
            <a:ext cx="8647617" cy="449782"/>
            <a:chOff x="1500603" y="2788093"/>
            <a:chExt cx="8647617" cy="4497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ED74C1-3EB5-607D-C472-D4732726DE78}"/>
                </a:ext>
              </a:extLst>
            </p:cNvPr>
            <p:cNvSpPr txBox="1"/>
            <p:nvPr/>
          </p:nvSpPr>
          <p:spPr>
            <a:xfrm>
              <a:off x="6657218" y="2788093"/>
              <a:ext cx="3491002" cy="44978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6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txBody>
            <a:bodyPr wrap="square" rtlCol="0">
              <a:noAutofit/>
            </a:bodyPr>
            <a:lstStyle/>
            <a:p>
              <a:pPr algn="r"/>
              <a:r>
                <a:rPr lang="en-IN" b="1" i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Jennie Si and Yu-Tsung Wang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70CEB-F0A5-4A13-9E61-D3924D461B57}"/>
                </a:ext>
              </a:extLst>
            </p:cNvPr>
            <p:cNvSpPr txBox="1"/>
            <p:nvPr/>
          </p:nvSpPr>
          <p:spPr>
            <a:xfrm>
              <a:off x="1500603" y="2788093"/>
              <a:ext cx="5156615" cy="44978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txBody>
            <a:bodyPr wrap="square" rtlCol="0">
              <a:noAutofit/>
            </a:bodyPr>
            <a:lstStyle/>
            <a:p>
              <a:r>
                <a:rPr lang="en-IN" b="1" i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IEEE Transactions on Neural Networks (2001)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6B36E5-C5CF-E46D-A508-406FE5D83F8A}"/>
              </a:ext>
            </a:extLst>
          </p:cNvPr>
          <p:cNvSpPr txBox="1"/>
          <p:nvPr/>
        </p:nvSpPr>
        <p:spPr>
          <a:xfrm>
            <a:off x="1233714" y="6074229"/>
            <a:ext cx="983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onward, all these algorithms will be only called as ‘Dynamic Programming’.</a:t>
            </a:r>
          </a:p>
        </p:txBody>
      </p:sp>
    </p:spTree>
    <p:extLst>
      <p:ext uri="{BB962C8B-B14F-4D97-AF65-F5344CB8AC3E}">
        <p14:creationId xmlns:p14="http://schemas.microsoft.com/office/powerpoint/2010/main" val="2329999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7"/>
    </mc:Choice>
    <mc:Fallback>
      <p:transition spd="slow" advTm="21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BFA327-8206-C884-2C49-0363335E5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4" y="2229632"/>
            <a:ext cx="9348789" cy="4388881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dirty="0"/>
              <a:t>Domain: A class of learning decision and control </a:t>
            </a:r>
            <a:r>
              <a:rPr lang="en-IN" dirty="0">
                <a:solidFill>
                  <a:srgbClr val="C00000"/>
                </a:solidFill>
              </a:rPr>
              <a:t>problems</a:t>
            </a:r>
            <a:r>
              <a:rPr lang="en-IN" dirty="0"/>
              <a:t> where the </a:t>
            </a:r>
            <a:r>
              <a:rPr lang="en-IN" dirty="0">
                <a:solidFill>
                  <a:srgbClr val="7030A0"/>
                </a:solidFill>
              </a:rPr>
              <a:t>environment</a:t>
            </a:r>
            <a:r>
              <a:rPr lang="en-IN" dirty="0"/>
              <a:t>/</a:t>
            </a:r>
            <a:r>
              <a:rPr lang="en-IN" dirty="0">
                <a:solidFill>
                  <a:srgbClr val="7030A0"/>
                </a:solidFill>
              </a:rPr>
              <a:t>system</a:t>
            </a:r>
            <a:r>
              <a:rPr lang="en-IN" dirty="0"/>
              <a:t> that interacts with the ‘learner’ is NOT known beforehand.</a:t>
            </a:r>
          </a:p>
          <a:p>
            <a:pPr marL="0" indent="0">
              <a:buNone/>
            </a:pPr>
            <a:r>
              <a:rPr lang="en-IN" sz="1600" dirty="0">
                <a:solidFill>
                  <a:srgbClr val="C00000"/>
                </a:solidFill>
                <a:latin typeface="Selawik" panose="020B0604020202020204" pitchFamily="34" charset="0"/>
              </a:rPr>
              <a:t>Problem</a:t>
            </a:r>
            <a:r>
              <a:rPr lang="en-IN" sz="1600" dirty="0">
                <a:latin typeface="Selawik" panose="020B0604020202020204" pitchFamily="34" charset="0"/>
              </a:rPr>
              <a:t> = Maintaining Stable Operation in </a:t>
            </a:r>
            <a:r>
              <a:rPr lang="en-IN" sz="1600" dirty="0">
                <a:solidFill>
                  <a:srgbClr val="7030A0"/>
                </a:solidFill>
                <a:latin typeface="Selawik" panose="020B0604020202020204" pitchFamily="34" charset="0"/>
              </a:rPr>
              <a:t>Environment</a:t>
            </a:r>
            <a:r>
              <a:rPr lang="en-IN" sz="1600" dirty="0">
                <a:latin typeface="Selawik" panose="020B0604020202020204" pitchFamily="34" charset="0"/>
              </a:rPr>
              <a:t> = Power Distribution Systems</a:t>
            </a:r>
          </a:p>
          <a:p>
            <a:r>
              <a:rPr lang="en-IN" dirty="0"/>
              <a:t>Environment: The environment can be </a:t>
            </a:r>
            <a:r>
              <a:rPr lang="en-IN" dirty="0">
                <a:solidFill>
                  <a:srgbClr val="C00000"/>
                </a:solidFill>
              </a:rPr>
              <a:t>Stochastic</a:t>
            </a:r>
            <a:r>
              <a:rPr lang="en-IN" dirty="0"/>
              <a:t>, </a:t>
            </a:r>
            <a:r>
              <a:rPr lang="en-IN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Non-Linear</a:t>
            </a:r>
            <a:r>
              <a:rPr lang="en-IN" dirty="0"/>
              <a:t> and Subject to </a:t>
            </a:r>
            <a:r>
              <a:rPr lang="en-IN" dirty="0">
                <a:solidFill>
                  <a:srgbClr val="146028"/>
                </a:solidFill>
              </a:rPr>
              <a:t>change over time</a:t>
            </a:r>
            <a:r>
              <a:rPr lang="en-IN" dirty="0"/>
              <a:t>. </a:t>
            </a:r>
          </a:p>
          <a:p>
            <a:pPr marL="0" indent="0">
              <a:buNone/>
            </a:pPr>
            <a:r>
              <a:rPr lang="en-IN" sz="1600" dirty="0">
                <a:latin typeface="Selawik" panose="020B0502040204020203" pitchFamily="34" charset="0"/>
              </a:rPr>
              <a:t>Powerflow is </a:t>
            </a:r>
            <a:r>
              <a:rPr lang="en-IN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Selawik" panose="020B0502040204020203" pitchFamily="34" charset="0"/>
              </a:rPr>
              <a:t>Non-Linear</a:t>
            </a:r>
            <a:r>
              <a:rPr lang="en-IN" sz="1600" dirty="0">
                <a:latin typeface="Selawik" panose="020B0502040204020203" pitchFamily="34" charset="0"/>
              </a:rPr>
              <a:t>. Loads are </a:t>
            </a:r>
            <a:r>
              <a:rPr lang="en-IN" sz="1600" dirty="0">
                <a:solidFill>
                  <a:srgbClr val="C00000"/>
                </a:solidFill>
                <a:latin typeface="Selawik" panose="020B0502040204020203" pitchFamily="34" charset="0"/>
              </a:rPr>
              <a:t>Stochastic</a:t>
            </a:r>
            <a:r>
              <a:rPr lang="en-IN" sz="1600" dirty="0">
                <a:latin typeface="Selawik" panose="020B0502040204020203" pitchFamily="34" charset="0"/>
              </a:rPr>
              <a:t>, Network could trip leading to </a:t>
            </a:r>
            <a:r>
              <a:rPr lang="en-IN" sz="1600" dirty="0">
                <a:solidFill>
                  <a:srgbClr val="146028"/>
                </a:solidFill>
                <a:latin typeface="Selawik" panose="020B0502040204020203" pitchFamily="34" charset="0"/>
              </a:rPr>
              <a:t>topology changes</a:t>
            </a:r>
            <a:r>
              <a:rPr lang="en-IN" sz="1600" dirty="0">
                <a:latin typeface="Selawik" panose="020B0502040204020203" pitchFamily="34" charset="0"/>
              </a:rPr>
              <a:t>, Extreme weather could block your generation.</a:t>
            </a:r>
          </a:p>
          <a:p>
            <a:r>
              <a:rPr lang="en-IN" dirty="0"/>
              <a:t>Problem Statement: Devise a control learning algorithm which </a:t>
            </a:r>
            <a:r>
              <a:rPr lang="en-IN" dirty="0">
                <a:solidFill>
                  <a:srgbClr val="7030A0"/>
                </a:solidFill>
              </a:rPr>
              <a:t>optimizes</a:t>
            </a:r>
            <a:r>
              <a:rPr lang="en-IN" dirty="0"/>
              <a:t> some sort of </a:t>
            </a:r>
            <a:r>
              <a:rPr lang="en-IN" dirty="0">
                <a:solidFill>
                  <a:srgbClr val="146028"/>
                </a:solidFill>
              </a:rPr>
              <a:t>figure of merit </a:t>
            </a:r>
            <a:r>
              <a:rPr lang="en-IN" dirty="0"/>
              <a:t>over time. 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146028"/>
                </a:solidFill>
                <a:latin typeface="Selawik" panose="020B0502040204020203" pitchFamily="34" charset="0"/>
              </a:rPr>
              <a:t>Merit</a:t>
            </a:r>
            <a:r>
              <a:rPr lang="en-IN" sz="1800" dirty="0">
                <a:latin typeface="Selawik" panose="020B0502040204020203" pitchFamily="34" charset="0"/>
              </a:rPr>
              <a:t> could be minimizing deviations from grid frequency and voltage dip.</a:t>
            </a:r>
            <a:endParaRPr lang="en-IN" sz="1800" b="1" dirty="0">
              <a:solidFill>
                <a:srgbClr val="FF0000"/>
              </a:solidFill>
              <a:latin typeface="Selawik" panose="020B0502040204020203" pitchFamily="34" charset="0"/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36C36-C793-8D40-5089-7E6395E0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behind Heuristic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50993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"/>
    </mc:Choice>
    <mc:Fallback>
      <p:transition spd="slow" advTm="93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BFA327-8206-C884-2C49-0363335E5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4" y="2229633"/>
            <a:ext cx="9348789" cy="358162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dirty="0"/>
              <a:t>Learning Timeline: ‘On-the-fly’ i.e. Online learning during interaction with the environment itself. </a:t>
            </a:r>
          </a:p>
          <a:p>
            <a:r>
              <a:rPr lang="en-IN" dirty="0"/>
              <a:t>Learning Outcome: While measurements from the environment are available from one decision and control step to the next, a final outcome of the learning process from a generated sequence of decisions and controls may come as a delayed signal in only an indicative ‘win’ or ‘lose’ format.	</a:t>
            </a:r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36C36-C793-8D40-5089-7E6395E0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behind Heuristic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377764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5"/>
    </mc:Choice>
    <mc:Fallback>
      <p:transition spd="slow" advTm="17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BFA327-8206-C884-2C49-0363335E5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077081"/>
            <a:ext cx="4232066" cy="4347942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dirty="0"/>
              <a:t>Dynamic Programming has garnered great intuitive appeal for solving such class of problems. </a:t>
            </a:r>
          </a:p>
          <a:p>
            <a:r>
              <a:rPr lang="en-IN" dirty="0"/>
              <a:t>Noteworthy example: TD-Gammon program has learnt to play Backgammon at a grandmaster level.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36C36-C793-8D40-5089-7E6395E0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behind Heuristic Dynamic Programming</a:t>
            </a:r>
          </a:p>
        </p:txBody>
      </p:sp>
      <p:pic>
        <p:nvPicPr>
          <p:cNvPr id="5" name="Picture 4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E17FA481-0C09-51FC-1880-91B30CED4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91" y="2299311"/>
            <a:ext cx="5653414" cy="363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0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5"/>
    </mc:Choice>
    <mc:Fallback>
      <p:transition spd="slow" advTm="138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BFA327-8206-C884-2C49-0363335E5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032" y="2897290"/>
            <a:ext cx="9348789" cy="2581853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Dynamic Programming (via Reinforcement Learning) excels in </a:t>
            </a:r>
            <a:r>
              <a:rPr lang="en-IN" dirty="0">
                <a:solidFill>
                  <a:srgbClr val="002060"/>
                </a:solidFill>
              </a:rPr>
              <a:t>Markovian Environments </a:t>
            </a:r>
            <a:r>
              <a:rPr lang="en-IN" dirty="0">
                <a:solidFill>
                  <a:schemeClr val="tx1"/>
                </a:solidFill>
              </a:rPr>
              <a:t>compared to traditional Supervised and Unsupervised Machine Learning Algorithms.</a:t>
            </a:r>
          </a:p>
          <a:p>
            <a:r>
              <a:rPr lang="en-IN" dirty="0">
                <a:solidFill>
                  <a:srgbClr val="002060"/>
                </a:solidFill>
              </a:rPr>
              <a:t>Markovian Environment</a:t>
            </a:r>
            <a:r>
              <a:rPr lang="en-IN" dirty="0">
                <a:solidFill>
                  <a:schemeClr val="tx1"/>
                </a:solidFill>
              </a:rPr>
              <a:t>: An environment where a system’s next state is dependent on the current control step as well as the previous N states of the system.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36C36-C793-8D40-5089-7E6395E0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behind Heuristic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334873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"/>
    </mc:Choice>
    <mc:Fallback>
      <p:transition spd="slow" advTm="7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BC2C1F-0878-404C-6E6F-29032D97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Systems Tested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8347BD-5120-471B-EFA1-17DE9684E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626" y="1937064"/>
            <a:ext cx="2759672" cy="1100460"/>
          </a:xfrm>
        </p:spPr>
        <p:txBody>
          <a:bodyPr/>
          <a:lstStyle/>
          <a:p>
            <a:pPr marL="113386" indent="-113386" defTabSz="566928">
              <a:spcBef>
                <a:spcPts val="496"/>
              </a:spcBef>
            </a:pPr>
            <a:r>
              <a:rPr lang="en-IN" sz="2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Kundur 4 Machine 2 Area (4M2A) system.</a:t>
            </a:r>
          </a:p>
          <a:p>
            <a:pPr marL="113386" indent="-113386" defTabSz="566928">
              <a:spcBef>
                <a:spcPts val="496"/>
              </a:spcBef>
            </a:pPr>
            <a:endParaRPr lang="en-IN" sz="1736" kern="1200" dirty="0">
              <a:solidFill>
                <a:schemeClr val="tx2">
                  <a:lumMod val="75000"/>
                </a:schemeClr>
              </a:solidFill>
              <a:latin typeface="Sitka Banner" pitchFamily="2" charset="0"/>
              <a:ea typeface="+mn-ea"/>
              <a:cs typeface="+mn-cs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3EFC2-1ABA-9B17-02C8-08F7AF20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052" y="3264250"/>
            <a:ext cx="3175424" cy="164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D78CD-7A45-5735-5615-0E72158B0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752" y="3396896"/>
            <a:ext cx="3231133" cy="1526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A238D-5F76-059E-D182-FED4052241BE}"/>
              </a:ext>
            </a:extLst>
          </p:cNvPr>
          <p:cNvSpPr txBox="1"/>
          <p:nvPr/>
        </p:nvSpPr>
        <p:spPr>
          <a:xfrm>
            <a:off x="8790812" y="1937064"/>
            <a:ext cx="2476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3464">
              <a:spcAft>
                <a:spcPts val="600"/>
              </a:spcAft>
            </a:pPr>
            <a:r>
              <a:rPr lang="en-IN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China Southern Power Grid (CSG)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7280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Fira Sans">
      <a:majorFont>
        <a:latin typeface="Fira Sans"/>
        <a:ea typeface=""/>
        <a:cs typeface="Fira Sans"/>
      </a:majorFont>
      <a:minorFont>
        <a:latin typeface="Fira Sans"/>
        <a:ea typeface=""/>
        <a:cs typeface="Fira Sans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3653</TotalTime>
  <Words>945</Words>
  <Application>Microsoft Office PowerPoint</Application>
  <PresentationFormat>Widescreen</PresentationFormat>
  <Paragraphs>72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Amiri</vt:lpstr>
      <vt:lpstr>Arial</vt:lpstr>
      <vt:lpstr>Arial Black</vt:lpstr>
      <vt:lpstr>Calibri</vt:lpstr>
      <vt:lpstr>Fira sans</vt:lpstr>
      <vt:lpstr>Fira sans</vt:lpstr>
      <vt:lpstr>Selawik</vt:lpstr>
      <vt:lpstr>Sitka Banner</vt:lpstr>
      <vt:lpstr>Office Theme</vt:lpstr>
      <vt:lpstr>Dynamic Programming for Damping Oscillations in Power Systems</vt:lpstr>
      <vt:lpstr>Motivation</vt:lpstr>
      <vt:lpstr>Approximate Dynamic Programming (ADP)</vt:lpstr>
      <vt:lpstr>Online Learning Control by Association and Reinforcement</vt:lpstr>
      <vt:lpstr>Motivation behind Heuristic Dynamic Programming</vt:lpstr>
      <vt:lpstr>Motivation behind Heuristic Dynamic Programming</vt:lpstr>
      <vt:lpstr>Motivation behind Heuristic Dynamic Programming</vt:lpstr>
      <vt:lpstr>Motivation behind Heuristic Dynamic Programming</vt:lpstr>
      <vt:lpstr>Systems Tested</vt:lpstr>
      <vt:lpstr>Machine Model Used by the Authors</vt:lpstr>
      <vt:lpstr>Conventional Supplementary Controller</vt:lpstr>
      <vt:lpstr>Proposed Supplementary Controller using Dynamic Programming</vt:lpstr>
      <vt:lpstr>PowerPoint Presentation</vt:lpstr>
      <vt:lpstr>Approximate Dynamic Programming (ADP)</vt:lpstr>
      <vt:lpstr>Approximate Dynamic Programming (ADP)</vt:lpstr>
      <vt:lpstr>Case Study: Short Circuit Fault Occurred on the inter-area line between buses 7 and 8.  Fault Cleared after 74 ms.</vt:lpstr>
      <vt:lpstr>Simulation Results and Comparison between Dynamic Programming Method and Conventional Method for Damping Inter-area Oscillations</vt:lpstr>
      <vt:lpstr>Project Objectives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314</cp:revision>
  <cp:lastPrinted>2021-09-10T21:18:26Z</cp:lastPrinted>
  <dcterms:created xsi:type="dcterms:W3CDTF">2021-07-01T22:58:28Z</dcterms:created>
  <dcterms:modified xsi:type="dcterms:W3CDTF">2023-04-27T13:59:15Z</dcterms:modified>
</cp:coreProperties>
</file>